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autoCompressPictures="0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8130" autoAdjust="0"/>
    <p:restoredTop sz="60253" autoAdjust="0"/>
  </p:normalViewPr>
  <p:slideViewPr>
    <p:cSldViewPr snapToGrid="0">
      <p:cViewPr varScale="1">
        <p:scale>
          <a:sx n="100" d="100"/>
          <a:sy n="100" d="100"/>
        </p:scale>
        <p:origin x="1890" y="60"/>
      </p:cViewPr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</p:cSldViewPr>
  </p:notes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heme" Target="theme/theme1.xml"  /><Relationship Id="rId11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presProps" Target="presProps.xml"  /><Relationship Id="rId9" Type="http://schemas.openxmlformats.org/officeDocument/2006/relationships/viewProps" Target="viewProp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C61657D-A7B0-4665-83E0-D7C371DA8431}" type="datetime1">
              <a:rPr lang="ko-KR" altLang="en-US"/>
              <a:pPr lvl="0">
                <a:defRPr/>
              </a:pPr>
              <a:t>2025-03-09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두 번째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세 번째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네 번째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 번째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744B2FE8-72DD-4CAF-82B5-9D5CB284147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2.xml"  /><Relationship Id="rId2" Type="http://schemas.openxmlformats.org/officeDocument/2006/relationships/notesMaster" Target="../notesMasters/notesMaster1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_rels/notesSlide4.xml.rels><?xml version="1.0" encoding="UTF-8" standalone="yes" ?><Relationships xmlns="http://schemas.openxmlformats.org/package/2006/relationships"><Relationship Id="rId1" Type="http://schemas.openxmlformats.org/officeDocument/2006/relationships/slide" Target="../slides/slide4.xml"  /><Relationship Id="rId2" Type="http://schemas.openxmlformats.org/officeDocument/2006/relationships/notesMaster" Target="../notesMasters/notesMaster1.xml"  /></Relationships>
</file>

<file path=ppt/notesSlides/_rels/notesSlide5.xml.rels><?xml version="1.0" encoding="UTF-8" standalone="yes" ?><Relationships xmlns="http://schemas.openxmlformats.org/package/2006/relationships"><Relationship Id="rId1" Type="http://schemas.openxmlformats.org/officeDocument/2006/relationships/slide" Target="../slides/slide5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오늘 강의는 제임스 볼드윈이라는 작가에 대한 이야기</a:t>
            </a:r>
            <a:r>
              <a:rPr lang="en-US" altLang="ko-KR"/>
              <a:t>, SB</a:t>
            </a:r>
            <a:r>
              <a:rPr lang="ko-KR" altLang="en-US"/>
              <a:t>의 주된 내용과 주제에 관한 이야기</a:t>
            </a:r>
            <a:r>
              <a:rPr lang="en-US" altLang="ko-KR"/>
              <a:t>, </a:t>
            </a:r>
            <a:r>
              <a:rPr lang="ko-KR" altLang="en-US"/>
              <a:t>특히 이 소설에서 중요한 모티프</a:t>
            </a:r>
            <a:r>
              <a:rPr lang="en-US" altLang="ko-KR"/>
              <a:t>(</a:t>
            </a:r>
            <a:r>
              <a:rPr lang="ko-KR" altLang="en-US"/>
              <a:t>작품에서 반복해서 다뤄지는 제재나 내용</a:t>
            </a:r>
            <a:r>
              <a:rPr lang="en-US" altLang="ko-KR"/>
              <a:t>, </a:t>
            </a:r>
            <a:r>
              <a:rPr lang="ko-KR" altLang="en-US"/>
              <a:t>문구</a:t>
            </a:r>
            <a:r>
              <a:rPr lang="en-US" altLang="ko-KR"/>
              <a:t>)</a:t>
            </a:r>
            <a:r>
              <a:rPr lang="ko-KR" altLang="en-US"/>
              <a:t>로  활용되는 미국 흑인음악</a:t>
            </a:r>
            <a:r>
              <a:rPr lang="en-US" altLang="ko-KR"/>
              <a:t>, Jazz Blues</a:t>
            </a:r>
            <a:r>
              <a:rPr lang="ko-KR" altLang="en-US"/>
              <a:t>와 뉴욕의 흑인공동체 </a:t>
            </a:r>
            <a:r>
              <a:rPr lang="en-US" altLang="ko-KR"/>
              <a:t>Harlem</a:t>
            </a:r>
            <a:r>
              <a:rPr lang="ko-KR" altLang="en-US"/>
              <a:t>에 관한 얘기를 해보겠음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744B2FE8-72DD-4CAF-82B5-9D5CB2841473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>
          <a:xfrm>
            <a:off x="685800" y="1165225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848100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먼저</a:t>
            </a:r>
            <a:r>
              <a:rPr lang="en-US" altLang="ko-KR"/>
              <a:t>, </a:t>
            </a:r>
            <a:r>
              <a:rPr lang="ko-KR" altLang="en-US"/>
              <a:t>제임스 볼드윈은 어떤 작가였는가</a:t>
            </a:r>
            <a:r>
              <a:rPr lang="en-US" altLang="ko-KR"/>
              <a:t>? </a:t>
            </a:r>
            <a:r>
              <a:rPr lang="ko-KR" altLang="en-US"/>
              <a:t>신비평</a:t>
            </a:r>
            <a:r>
              <a:rPr lang="en-US" altLang="ko-KR"/>
              <a:t>(New Criticism)</a:t>
            </a:r>
            <a:r>
              <a:rPr lang="ko-KR" altLang="en-US"/>
              <a:t>이래 현대의 문학이론에서는 작가와 작품은 별개로 하는 경향이 있었지만</a:t>
            </a:r>
            <a:r>
              <a:rPr lang="en-US" altLang="ko-KR"/>
              <a:t>, </a:t>
            </a:r>
            <a:r>
              <a:rPr lang="ko-KR" altLang="en-US"/>
              <a:t>어떤 작품을 이해하는데 작가에 대한 지식은 필수</a:t>
            </a:r>
            <a:r>
              <a:rPr lang="en-US" altLang="ko-KR"/>
              <a:t>. </a:t>
            </a:r>
            <a:r>
              <a:rPr lang="ko-KR" altLang="en-US"/>
              <a:t>볼드윈은 특히 그렇다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ko-KR" altLang="en-US"/>
              <a:t>미국 흑인 소설가이고</a:t>
            </a:r>
            <a:r>
              <a:rPr lang="en-US" altLang="ko-KR"/>
              <a:t>, 20</a:t>
            </a:r>
            <a:r>
              <a:rPr lang="ko-KR" altLang="en-US"/>
              <a:t>세기 후반의 미국문학에서 가장 뛰어난 작가 중 하나</a:t>
            </a:r>
            <a:r>
              <a:rPr lang="en-US" altLang="ko-KR"/>
              <a:t>. </a:t>
            </a:r>
            <a:r>
              <a:rPr lang="ko-KR" altLang="en-US"/>
              <a:t>핵심을 찌르는 혜안</a:t>
            </a:r>
            <a:r>
              <a:rPr lang="en-US" altLang="ko-KR"/>
              <a:t>, </a:t>
            </a:r>
            <a:r>
              <a:rPr lang="ko-KR" altLang="en-US"/>
              <a:t>문제를 바라보는 놀라운 정직성 등으로 유명한 작가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ko-KR" altLang="en-US"/>
              <a:t>미국사회의 흑인에 대한 인종차별의 문제를 직접적이고</a:t>
            </a:r>
            <a:r>
              <a:rPr lang="en-US" altLang="ko-KR"/>
              <a:t>, </a:t>
            </a:r>
            <a:r>
              <a:rPr lang="ko-KR" altLang="en-US"/>
              <a:t>강력하고도 유려한 문체로 고발한 소설과 산문으로 유명함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en-US" altLang="ko-KR"/>
              <a:t>1950</a:t>
            </a:r>
            <a:r>
              <a:rPr lang="ko-KR" altLang="en-US"/>
              <a:t>년대와 </a:t>
            </a:r>
            <a:r>
              <a:rPr lang="en-US" altLang="ko-KR"/>
              <a:t>60</a:t>
            </a:r>
            <a:r>
              <a:rPr lang="ko-KR" altLang="en-US"/>
              <a:t>년대의 미국 민권운동에 직접적인 영향을 끼친 인물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744B2FE8-72DD-4CAF-82B5-9D5CB2841473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1924</a:t>
            </a:r>
            <a:r>
              <a:rPr lang="ko-KR" altLang="en-US"/>
              <a:t>년 </a:t>
            </a:r>
            <a:r>
              <a:rPr lang="en-US" altLang="ko-KR"/>
              <a:t>8</a:t>
            </a:r>
            <a:r>
              <a:rPr lang="ko-KR" altLang="en-US"/>
              <a:t>월 </a:t>
            </a:r>
            <a:r>
              <a:rPr lang="en-US" altLang="ko-KR"/>
              <a:t>2</a:t>
            </a:r>
            <a:r>
              <a:rPr lang="ko-KR" altLang="en-US"/>
              <a:t>일에 뉴욕 맨하탄의 </a:t>
            </a:r>
            <a:r>
              <a:rPr lang="en-US" altLang="ko-KR"/>
              <a:t>Harlem</a:t>
            </a:r>
            <a:r>
              <a:rPr lang="ko-KR" altLang="en-US"/>
              <a:t>에서 태어남</a:t>
            </a:r>
            <a:r>
              <a:rPr lang="en-US" altLang="ko-KR"/>
              <a:t>.  </a:t>
            </a:r>
            <a:r>
              <a:rPr lang="ko-KR" altLang="en-US"/>
              <a:t>할렘은 맨하탄의 북부</a:t>
            </a:r>
            <a:r>
              <a:rPr lang="en-US" altLang="ko-KR"/>
              <a:t>. </a:t>
            </a:r>
            <a:r>
              <a:rPr lang="ko-KR" altLang="en-US"/>
              <a:t>원래는 네덜란드사람들의 마을이었으나 </a:t>
            </a:r>
            <a:r>
              <a:rPr lang="en-US" altLang="ko-KR"/>
              <a:t>20</a:t>
            </a:r>
            <a:r>
              <a:rPr lang="ko-KR" altLang="en-US"/>
              <a:t>세기에 흑인들이 대거 이주한 이후 흑인들의 본거지가 됨</a:t>
            </a:r>
            <a:r>
              <a:rPr lang="en-US" altLang="ko-KR"/>
              <a:t>. 1920</a:t>
            </a:r>
            <a:r>
              <a:rPr lang="ko-KR" altLang="en-US"/>
              <a:t>년대와 </a:t>
            </a:r>
            <a:r>
              <a:rPr lang="en-US" altLang="ko-KR"/>
              <a:t>30</a:t>
            </a:r>
            <a:r>
              <a:rPr lang="ko-KR" altLang="en-US"/>
              <a:t>년대의 </a:t>
            </a:r>
            <a:r>
              <a:rPr lang="en-US" altLang="ko-KR"/>
              <a:t>Harlem Renaissance</a:t>
            </a:r>
            <a:r>
              <a:rPr lang="ko-KR" altLang="en-US"/>
              <a:t>라는 문화부흥기가 있었음</a:t>
            </a:r>
            <a:r>
              <a:rPr lang="en-US" altLang="ko-KR"/>
              <a:t>.  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Baldwin</a:t>
            </a:r>
            <a:r>
              <a:rPr lang="ko-KR" altLang="en-US"/>
              <a:t>은 생부를 모르고</a:t>
            </a:r>
            <a:r>
              <a:rPr lang="en-US" altLang="ko-KR"/>
              <a:t>, </a:t>
            </a:r>
            <a:r>
              <a:rPr lang="ko-KR" altLang="en-US"/>
              <a:t>재가한 어머니와 침례교 목사 의붓아버지와 함께 살았지만</a:t>
            </a:r>
            <a:r>
              <a:rPr lang="en-US" altLang="ko-KR"/>
              <a:t>, </a:t>
            </a:r>
            <a:r>
              <a:rPr lang="ko-KR" altLang="en-US"/>
              <a:t>관계가 매우 나빴음</a:t>
            </a:r>
            <a:r>
              <a:rPr lang="en-US" altLang="ko-KR"/>
              <a:t>. </a:t>
            </a:r>
            <a:r>
              <a:rPr lang="ko-KR" altLang="en-US"/>
              <a:t>거의</a:t>
            </a:r>
            <a:r>
              <a:rPr lang="en-US" altLang="ko-KR"/>
              <a:t> abuse</a:t>
            </a:r>
            <a:r>
              <a:rPr lang="ko-KR" altLang="en-US"/>
              <a:t>의 수준</a:t>
            </a:r>
            <a:r>
              <a:rPr lang="en-US" altLang="ko-KR"/>
              <a:t>. </a:t>
            </a:r>
            <a:r>
              <a:rPr lang="ko-KR" altLang="en-US"/>
              <a:t>잠깐 목사가 되려고도 했지만 곧 기독교가 매우 인종차별적이고</a:t>
            </a:r>
            <a:r>
              <a:rPr lang="en-US" altLang="ko-KR"/>
              <a:t>, </a:t>
            </a:r>
            <a:r>
              <a:rPr lang="ko-KR" altLang="en-US"/>
              <a:t>위선적이라고 느낌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그러나 문학적 </a:t>
            </a:r>
            <a:r>
              <a:rPr lang="en-US" altLang="ko-KR"/>
              <a:t>mento</a:t>
            </a:r>
            <a:r>
              <a:rPr lang="ko-KR" altLang="en-US"/>
              <a:t>가 있었음</a:t>
            </a:r>
            <a:r>
              <a:rPr lang="en-US" altLang="ko-KR"/>
              <a:t>: Countee</a:t>
            </a:r>
            <a:r>
              <a:rPr lang="ko-KR" altLang="en-US"/>
              <a:t> </a:t>
            </a:r>
            <a:r>
              <a:rPr lang="en-US" altLang="ko-KR"/>
              <a:t>Cullen, </a:t>
            </a:r>
            <a:r>
              <a:rPr lang="ko-KR" altLang="en-US"/>
              <a:t>시인</a:t>
            </a:r>
            <a:r>
              <a:rPr lang="en-US" altLang="ko-KR"/>
              <a:t>, </a:t>
            </a:r>
            <a:r>
              <a:rPr lang="ko-KR" altLang="en-US"/>
              <a:t>할렘르네쌍쓰의 중심인물 중 하나</a:t>
            </a:r>
            <a:r>
              <a:rPr lang="en-US" altLang="ko-KR"/>
              <a:t>.</a:t>
            </a:r>
            <a:r>
              <a:rPr lang="ko-KR" altLang="en-US"/>
              <a:t> 또 하나는 </a:t>
            </a:r>
            <a:r>
              <a:rPr lang="en-US" altLang="ko-KR"/>
              <a:t>Native Son</a:t>
            </a:r>
            <a:r>
              <a:rPr lang="ko-KR" altLang="en-US"/>
              <a:t>이라는 소설로 유명한 </a:t>
            </a:r>
            <a:r>
              <a:rPr lang="en-US" altLang="ko-KR"/>
              <a:t>Richard Wright. </a:t>
            </a:r>
            <a:r>
              <a:rPr lang="ko-KR" altLang="en-US"/>
              <a:t>문학적인 롤모델</a:t>
            </a:r>
            <a:r>
              <a:rPr lang="en-US" altLang="ko-KR"/>
              <a:t>. </a:t>
            </a:r>
            <a:r>
              <a:rPr lang="ko-KR" altLang="en-US"/>
              <a:t>훗날 그의 소설제목을 따서 “</a:t>
            </a:r>
            <a:r>
              <a:rPr lang="en-US" altLang="ko-KR"/>
              <a:t>Notes of a Native Son"</a:t>
            </a:r>
            <a:r>
              <a:rPr lang="ko-KR" altLang="en-US"/>
              <a:t>이라는 산문집을 냄</a:t>
            </a:r>
            <a:r>
              <a:rPr lang="en-US" altLang="ko-KR"/>
              <a:t>. 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어릴 때부터 여러 차례 뉴욕의 경찰에 심문과 조사를 받고</a:t>
            </a:r>
            <a:r>
              <a:rPr lang="en-US" altLang="ko-KR"/>
              <a:t>, </a:t>
            </a:r>
            <a:r>
              <a:rPr lang="ko-KR" altLang="en-US"/>
              <a:t>미국의 공권력이 매우 인종차별적임을 실감함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전기에서 정확하게 언급되지 않은 부분은 볼드윈이 </a:t>
            </a:r>
            <a:r>
              <a:rPr lang="en-US" altLang="ko-KR"/>
              <a:t>Gay/Bisexual</a:t>
            </a:r>
            <a:r>
              <a:rPr lang="ko-KR" altLang="en-US"/>
              <a:t>이라는 것</a:t>
            </a:r>
            <a:r>
              <a:rPr lang="en-US" altLang="ko-KR"/>
              <a:t>. </a:t>
            </a:r>
            <a:r>
              <a:rPr lang="ko-KR" altLang="en-US"/>
              <a:t>성적 소수자 해방운동에도 큰 족적을 남김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흑인에 대한 인종차별</a:t>
            </a:r>
            <a:r>
              <a:rPr lang="en-US" altLang="ko-KR"/>
              <a:t>, </a:t>
            </a:r>
            <a:r>
              <a:rPr lang="ko-KR" altLang="en-US"/>
              <a:t>성적 소수자로서의 차별 등으로 인해 뉴욕에서의 생활에 한계를 느끼고 그의 나이 </a:t>
            </a:r>
            <a:r>
              <a:rPr lang="en-US" altLang="ko-KR"/>
              <a:t>24</a:t>
            </a:r>
            <a:r>
              <a:rPr lang="ko-KR" altLang="en-US"/>
              <a:t>세였던 </a:t>
            </a:r>
            <a:r>
              <a:rPr lang="en-US" altLang="ko-KR"/>
              <a:t>1948</a:t>
            </a:r>
            <a:r>
              <a:rPr lang="ko-KR" altLang="en-US"/>
              <a:t>년에 프랑스 빠리로 이주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이후 출판과 민권운동을 위해 수차례 미국으로 돌아왔지만</a:t>
            </a:r>
            <a:r>
              <a:rPr lang="en-US" altLang="ko-KR"/>
              <a:t>, </a:t>
            </a:r>
            <a:r>
              <a:rPr lang="ko-KR" altLang="en-US"/>
              <a:t>끝까지 빠리를 거주지로 삼다가 </a:t>
            </a:r>
            <a:r>
              <a:rPr lang="en-US" altLang="ko-KR"/>
              <a:t>1987</a:t>
            </a:r>
            <a:r>
              <a:rPr lang="ko-KR" altLang="en-US"/>
              <a:t>년 </a:t>
            </a:r>
            <a:r>
              <a:rPr lang="en-US" altLang="ko-KR"/>
              <a:t>12</a:t>
            </a:r>
            <a:r>
              <a:rPr lang="ko-KR" altLang="en-US"/>
              <a:t>월 </a:t>
            </a:r>
            <a:r>
              <a:rPr lang="en-US" altLang="ko-KR"/>
              <a:t>1</a:t>
            </a:r>
            <a:r>
              <a:rPr lang="ko-KR" altLang="en-US"/>
              <a:t>일에 빠리에서 세상을 떠남</a:t>
            </a:r>
            <a:r>
              <a:rPr lang="en-US" altLang="ko-KR"/>
              <a:t>. </a:t>
            </a:r>
            <a:r>
              <a:rPr lang="ko-KR" altLang="en-US"/>
              <a:t>향년 </a:t>
            </a:r>
            <a:r>
              <a:rPr lang="en-US" altLang="ko-KR"/>
              <a:t>63</a:t>
            </a:r>
            <a:r>
              <a:rPr lang="ko-KR" altLang="en-US"/>
              <a:t>세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744B2FE8-72DD-4CAF-82B5-9D5CB2841473}" type="slidenum">
              <a:rPr lang="en-US" altLang="en-US"/>
              <a:pPr lvl="0"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볼드윈은 토박이의 노트라는 에세이집에서 소설가로서의 생각을 진솔하게 털어놓았음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ko-KR" altLang="en-US"/>
              <a:t>이것에 의하면</a:t>
            </a:r>
            <a:r>
              <a:rPr lang="en-US" altLang="ko-KR"/>
              <a:t>, </a:t>
            </a:r>
            <a:r>
              <a:rPr lang="ko-KR" altLang="en-US"/>
              <a:t>볼드윈의 예술적인 소명</a:t>
            </a:r>
            <a:r>
              <a:rPr lang="en-US" altLang="ko-KR"/>
              <a:t>, mission</a:t>
            </a:r>
            <a:r>
              <a:rPr lang="ko-KR" altLang="en-US"/>
              <a:t>은 “정직하고 좋은 작가가 되는 것</a:t>
            </a:r>
            <a:r>
              <a:rPr lang="en-US" altLang="ko-KR"/>
              <a:t>.”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en-US" altLang="ko-KR"/>
              <a:t>1957</a:t>
            </a:r>
            <a:r>
              <a:rPr lang="ko-KR" altLang="en-US"/>
              <a:t>년은 미국 흑인들의 민권운동이 활발해지기 시작했을 때이고</a:t>
            </a:r>
            <a:r>
              <a:rPr lang="en-US" altLang="ko-KR"/>
              <a:t>, </a:t>
            </a:r>
            <a:r>
              <a:rPr lang="ko-KR" altLang="en-US"/>
              <a:t>이때 이 운동에 더 적극적으로 참여하기 위해 빠리에서 귀국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744B2FE8-72DD-4CAF-82B5-9D5CB2841473}" type="slidenum">
              <a:rPr lang="en-US" altLang="en-US"/>
              <a:pPr lvl="0"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플롯 요약</a:t>
            </a:r>
            <a:r>
              <a:rPr lang="en-US" altLang="ko-KR"/>
              <a:t>. </a:t>
            </a:r>
            <a:r>
              <a:rPr lang="ko-KR" altLang="en-US"/>
              <a:t>이 소설은 대략 어떤 얘기인가</a:t>
            </a:r>
            <a:r>
              <a:rPr lang="en-US" altLang="ko-KR"/>
              <a:t>? </a:t>
            </a:r>
            <a:r>
              <a:rPr lang="ko-KR" altLang="en-US"/>
              <a:t>뉴욕의 맨하탄</a:t>
            </a:r>
            <a:r>
              <a:rPr lang="en-US" altLang="ko-KR"/>
              <a:t>, </a:t>
            </a:r>
            <a:r>
              <a:rPr lang="ko-KR" altLang="en-US"/>
              <a:t>할렘을 배경으로 벌어지는 두 형제의 이야기</a:t>
            </a:r>
            <a:r>
              <a:rPr lang="en-US" altLang="ko-KR"/>
              <a:t>. </a:t>
            </a:r>
            <a:r>
              <a:rPr lang="ko-KR" altLang="en-US"/>
              <a:t>수학</a:t>
            </a:r>
            <a:r>
              <a:rPr lang="en-US" altLang="ko-KR"/>
              <a:t>(</a:t>
            </a:r>
            <a:r>
              <a:rPr lang="ko-KR" altLang="en-US"/>
              <a:t>대수</a:t>
            </a:r>
            <a:r>
              <a:rPr lang="en-US" altLang="ko-KR"/>
              <a:t>) </a:t>
            </a:r>
            <a:r>
              <a:rPr lang="ko-KR" altLang="en-US"/>
              <a:t>선생이었던 화자가 재즈피아니스트가 되고 싶었던 동생 서니에 대한 사연을 얘기하는 형식</a:t>
            </a:r>
            <a:r>
              <a:rPr lang="en-US" altLang="ko-KR"/>
              <a:t>. </a:t>
            </a:r>
            <a:r>
              <a:rPr lang="ko-KR" altLang="en-US"/>
              <a:t>화자와 서니는 형제간이지만 나이차이가 꽤 나서 화자가 서니를 돌봐주는 방식</a:t>
            </a:r>
            <a:r>
              <a:rPr lang="en-US" altLang="ko-KR"/>
              <a:t>, </a:t>
            </a:r>
            <a:r>
              <a:rPr lang="ko-KR" altLang="en-US"/>
              <a:t>즉 </a:t>
            </a:r>
            <a:r>
              <a:rPr lang="en-US" altLang="ko-KR"/>
              <a:t>mentor</a:t>
            </a:r>
            <a:r>
              <a:rPr lang="ko-KR" altLang="en-US"/>
              <a:t>와 </a:t>
            </a:r>
            <a:r>
              <a:rPr lang="en-US" altLang="ko-KR"/>
              <a:t>mentee</a:t>
            </a:r>
            <a:r>
              <a:rPr lang="ko-KR" altLang="en-US"/>
              <a:t>의 관계</a:t>
            </a:r>
            <a:r>
              <a:rPr lang="en-US" altLang="ko-KR"/>
              <a:t>. </a:t>
            </a:r>
            <a:r>
              <a:rPr lang="ko-KR" altLang="en-US"/>
              <a:t>서니의 장래와 관련하여 둘 사이에 갈등이 있음</a:t>
            </a:r>
            <a:r>
              <a:rPr lang="en-US" altLang="ko-KR"/>
              <a:t>. </a:t>
            </a:r>
            <a:r>
              <a:rPr lang="ko-KR" altLang="en-US"/>
              <a:t>형은 할렘의 주변환경이 어떻든 자기처럼 착실하게 공부해서 수학선생처럼 제대로 된 직업을 가지라는 입장이고</a:t>
            </a:r>
            <a:r>
              <a:rPr lang="en-US" altLang="ko-KR"/>
              <a:t>, </a:t>
            </a:r>
            <a:r>
              <a:rPr lang="ko-KR" altLang="en-US"/>
              <a:t>동생인 서니는 형보다 할렘의 흑인을 둘러싼 암울한 환경에 영향을 많이 받아서 형과 같이 백인들이 지배하는 세계에 편입되는 것을 거부하고</a:t>
            </a:r>
            <a:r>
              <a:rPr lang="en-US" altLang="ko-KR"/>
              <a:t>, </a:t>
            </a:r>
            <a:r>
              <a:rPr lang="ko-KR" altLang="en-US"/>
              <a:t>그러한 세계에서 소외받은 흑인들끼리의 음악</a:t>
            </a:r>
            <a:r>
              <a:rPr lang="en-US" altLang="ko-KR"/>
              <a:t>, </a:t>
            </a:r>
            <a:r>
              <a:rPr lang="ko-KR" altLang="en-US"/>
              <a:t>즉 </a:t>
            </a:r>
            <a:r>
              <a:rPr lang="en-US" altLang="ko-KR"/>
              <a:t>jazz blues</a:t>
            </a:r>
            <a:r>
              <a:rPr lang="ko-KR" altLang="en-US"/>
              <a:t>를 연주하는 연주가가 되겠다고 주장함</a:t>
            </a:r>
            <a:r>
              <a:rPr lang="en-US" altLang="ko-KR"/>
              <a:t>.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ko-KR" altLang="en-US"/>
              <a:t>화자가 나이차이가 꽤 나는 동생의 장래에 특별히 관심을 쏟는 이유는 어머니의 신신당부 때문</a:t>
            </a:r>
            <a:r>
              <a:rPr lang="en-US" altLang="ko-KR"/>
              <a:t>. </a:t>
            </a:r>
            <a:r>
              <a:rPr lang="ko-KR" altLang="en-US"/>
              <a:t>사실은 과거에 이들의 삼촌이 백인들이 모는 자동차에 치어 비극적으로 사망한 사건이 있었고</a:t>
            </a:r>
            <a:r>
              <a:rPr lang="en-US" altLang="ko-KR"/>
              <a:t>, </a:t>
            </a:r>
            <a:r>
              <a:rPr lang="ko-KR" altLang="en-US"/>
              <a:t>이것이 그의 형인 아버지에게 엄청난 슬픔과 좌절감을 가져다 준 악몽과 같은 기억이 있었던 것</a:t>
            </a:r>
            <a:r>
              <a:rPr lang="en-US" altLang="ko-KR"/>
              <a:t>. </a:t>
            </a:r>
            <a:r>
              <a:rPr lang="ko-KR" altLang="en-US"/>
              <a:t>따라서 어머니의 부탁은 어떤 일이 있어도 동생을 포기하지 말고 잘 돌봐주라는 것</a:t>
            </a:r>
            <a:r>
              <a:rPr lang="en-US" altLang="ko-KR"/>
              <a:t>. </a:t>
            </a:r>
            <a:r>
              <a:rPr lang="ko-KR" altLang="en-US"/>
              <a:t>그러나 </a:t>
            </a:r>
            <a:r>
              <a:rPr lang="en-US" altLang="ko-KR"/>
              <a:t>1930-40</a:t>
            </a:r>
            <a:r>
              <a:rPr lang="ko-KR" altLang="en-US"/>
              <a:t>년대 할렘의 흑인들에게 화자와 같은 제대로 된 직업의 소유자가 된다는 것은 매우 예외적인 일</a:t>
            </a:r>
            <a:r>
              <a:rPr lang="en-US" altLang="ko-KR"/>
              <a:t>. 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ko-KR" altLang="en-US"/>
              <a:t>이 소설에 의하면 주변의 동료 흑인들의 삶이 어떻든 상관하지 말고</a:t>
            </a:r>
            <a:r>
              <a:rPr lang="en-US" altLang="ko-KR"/>
              <a:t>, </a:t>
            </a:r>
            <a:r>
              <a:rPr lang="ko-KR" altLang="en-US"/>
              <a:t>오로지 자신의 이익만 도모하고</a:t>
            </a:r>
            <a:r>
              <a:rPr lang="en-US" altLang="ko-KR"/>
              <a:t>, </a:t>
            </a:r>
            <a:r>
              <a:rPr lang="ko-KR" altLang="en-US"/>
              <a:t>자신의 목표에 맞춰 노력해야만 가능한 일이었고</a:t>
            </a:r>
            <a:r>
              <a:rPr lang="en-US" altLang="ko-KR"/>
              <a:t>, </a:t>
            </a:r>
            <a:r>
              <a:rPr lang="ko-KR" altLang="en-US"/>
              <a:t>서니는 이를 본능적으로 거부한 것</a:t>
            </a:r>
            <a:r>
              <a:rPr lang="en-US" altLang="ko-KR"/>
              <a:t>. </a:t>
            </a:r>
            <a:r>
              <a:rPr lang="ko-KR" altLang="en-US"/>
              <a:t>써니에게 그 암울한 현실에서 벗어나는 길은 마약과 음악 뿐</a:t>
            </a:r>
            <a:r>
              <a:rPr lang="en-US" altLang="ko-KR"/>
              <a:t>. </a:t>
            </a:r>
            <a:r>
              <a:rPr lang="ko-KR" altLang="en-US"/>
              <a:t>써니 역시 마약에 손을 대고</a:t>
            </a:r>
            <a:r>
              <a:rPr lang="en-US" altLang="ko-KR"/>
              <a:t>, </a:t>
            </a:r>
            <a:r>
              <a:rPr lang="ko-KR" altLang="en-US"/>
              <a:t>경찰에 체포되기까지 하지만</a:t>
            </a:r>
            <a:r>
              <a:rPr lang="en-US" altLang="ko-KR"/>
              <a:t>, </a:t>
            </a:r>
            <a:r>
              <a:rPr lang="ko-KR" altLang="en-US"/>
              <a:t>나중에 밝혀지는 것은 그 나름으로 마약을 멀리하고</a:t>
            </a:r>
            <a:r>
              <a:rPr lang="en-US" altLang="ko-KR"/>
              <a:t>, </a:t>
            </a:r>
            <a:r>
              <a:rPr lang="ko-KR" altLang="en-US"/>
              <a:t>그 대신 그 나름으로 의미있는 음악가의 길을 걷고자 했던 것</a:t>
            </a:r>
            <a:r>
              <a:rPr lang="en-US" altLang="ko-KR"/>
              <a:t>. </a:t>
            </a:r>
            <a:r>
              <a:rPr lang="ko-KR" altLang="en-US"/>
              <a:t>하지만 흑인음악</a:t>
            </a:r>
            <a:r>
              <a:rPr lang="en-US" altLang="ko-KR"/>
              <a:t>, </a:t>
            </a:r>
            <a:r>
              <a:rPr lang="ko-KR" altLang="en-US"/>
              <a:t>즉 재즈음악가를 마약중독자와 동일시했던 화자는 그러한 동생의 노력을 전혀 이해하지 못하고</a:t>
            </a:r>
            <a:r>
              <a:rPr lang="en-US" altLang="ko-KR"/>
              <a:t>, </a:t>
            </a:r>
            <a:r>
              <a:rPr lang="ko-KR" altLang="en-US"/>
              <a:t>동생을 어떻든 마약으로부터</a:t>
            </a:r>
            <a:r>
              <a:rPr lang="en-US" altLang="ko-KR"/>
              <a:t>, </a:t>
            </a:r>
            <a:r>
              <a:rPr lang="ko-KR" altLang="en-US"/>
              <a:t>흑인음악으로부터 물리적으로 멀리 떨어뜨려 놓으려고만 함</a:t>
            </a:r>
            <a:r>
              <a:rPr lang="en-US" altLang="ko-KR"/>
              <a:t>. </a:t>
            </a:r>
            <a:endParaRPr lang="en-US" altLang="ko-KR"/>
          </a:p>
          <a:p>
            <a:pPr lvl="0">
              <a:defRPr/>
            </a:pPr>
            <a:endParaRPr lang="en-US" altLang="ko-KR"/>
          </a:p>
          <a:p>
            <a:pPr lvl="0">
              <a:defRPr/>
            </a:pPr>
            <a:r>
              <a:rPr lang="ko-KR" altLang="en-US"/>
              <a:t>자신의 충고를 무시하고 학교가 아니라 그리니치 빌리지의 흑인밴드에 몸을 의탁한 것을 발견한 화자는 동생과 결정적으로 싸움</a:t>
            </a:r>
            <a:r>
              <a:rPr lang="en-US" altLang="ko-KR"/>
              <a:t>. </a:t>
            </a:r>
            <a:r>
              <a:rPr lang="ko-KR" altLang="en-US"/>
              <a:t>화자는 그 지점에서 일단 포기하게 되고</a:t>
            </a:r>
            <a:r>
              <a:rPr lang="en-US" altLang="ko-KR"/>
              <a:t>, </a:t>
            </a:r>
            <a:r>
              <a:rPr lang="ko-KR" altLang="en-US"/>
              <a:t>연락을 끊음</a:t>
            </a:r>
            <a:r>
              <a:rPr lang="en-US" altLang="ko-KR"/>
              <a:t>. </a:t>
            </a:r>
            <a:r>
              <a:rPr lang="ko-KR" altLang="en-US"/>
              <a:t>세월이 흘러 다시 연락이 닿았을 때</a:t>
            </a:r>
            <a:r>
              <a:rPr lang="en-US" altLang="ko-KR"/>
              <a:t>, </a:t>
            </a:r>
            <a:r>
              <a:rPr lang="ko-KR" altLang="en-US"/>
              <a:t>화해와 해결의 실마리가 주어짐</a:t>
            </a:r>
            <a:r>
              <a:rPr lang="en-US" altLang="ko-KR"/>
              <a:t>. </a:t>
            </a:r>
            <a:r>
              <a:rPr lang="ko-KR" altLang="en-US"/>
              <a:t>화자의 딸이 소아마비로 죽고</a:t>
            </a:r>
            <a:r>
              <a:rPr lang="en-US" altLang="ko-KR"/>
              <a:t>, </a:t>
            </a:r>
            <a:r>
              <a:rPr lang="ko-KR" altLang="en-US"/>
              <a:t>그것이 계기가 되어 화자는 처음으로 동생 서니의 절망과 그것에서 벗어나기 위한 동생의 필사적인 노력</a:t>
            </a:r>
            <a:r>
              <a:rPr lang="en-US" altLang="ko-KR"/>
              <a:t>, </a:t>
            </a:r>
            <a:r>
              <a:rPr lang="ko-KR" altLang="en-US"/>
              <a:t>즉 음악을 통하여 온전한 자신을 되찾기 위한 노력의 내용을 이해하기 시작한다</a:t>
            </a:r>
            <a:r>
              <a:rPr lang="en-US" altLang="ko-KR"/>
              <a:t>. </a:t>
            </a:r>
            <a:r>
              <a:rPr lang="ko-KR" altLang="en-US"/>
              <a:t>화해는 화자가 동생 서니의 연주장에 초대받아</a:t>
            </a:r>
            <a:r>
              <a:rPr lang="en-US" altLang="ko-KR"/>
              <a:t>, </a:t>
            </a:r>
            <a:r>
              <a:rPr lang="ko-KR" altLang="en-US"/>
              <a:t>처음으로 그의 음악을 듣고 큰 감동과 함께</a:t>
            </a:r>
            <a:r>
              <a:rPr lang="en-US" altLang="ko-KR"/>
              <a:t>, </a:t>
            </a:r>
            <a:r>
              <a:rPr lang="ko-KR" altLang="en-US"/>
              <a:t>음악을 통한 </a:t>
            </a:r>
            <a:r>
              <a:rPr lang="en-US" altLang="ko-KR"/>
              <a:t>(</a:t>
            </a:r>
            <a:r>
              <a:rPr lang="ko-KR" altLang="en-US"/>
              <a:t>흑인</a:t>
            </a:r>
            <a:r>
              <a:rPr lang="en-US" altLang="ko-KR"/>
              <a:t>) </a:t>
            </a:r>
            <a:r>
              <a:rPr lang="ko-KR" altLang="en-US"/>
              <a:t>공동체 정신의 회복</a:t>
            </a:r>
            <a:r>
              <a:rPr lang="en-US" altLang="ko-KR"/>
              <a:t>, </a:t>
            </a:r>
            <a:r>
              <a:rPr lang="ko-KR" altLang="en-US"/>
              <a:t>음악을 통한 건강한 자아의 회복이 무엇인지를 충격적으로 깨닫게 된다는 것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744B2FE8-72DD-4CAF-82B5-9D5CB2841473}" type="slidenum">
              <a:rPr lang="en-US" altLang="en-US"/>
              <a:pPr lvl="0"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B94A-5F21-412A-A676-44CD394BDE5F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1E80-B7E2-4CB0-B4E1-6092EAC8943D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0878-5F50-4770-BE0D-32D723788BD6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03AD4-56CB-4083-B54B-A0E5E82234B3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A356-834D-4111-B505-CA03291BB404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D97E-8D9D-48C2-A0EF-D876A23B1157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175-065A-43EC-9793-D7E807734B2E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0631-2AD1-4A23-94B4-43E7B7E58B8D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899A-B040-4667-AB78-3948B46AEA0A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9A973B3-94B1-46CB-8CD5-6DD759D1E158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8679-CABA-4507-84FC-5B6F3643974B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2ED45B-F72A-4D11-8B8B-ABD59FEC77E3}" type="datetime1">
              <a:rPr lang="en-US" altLang="ko-KR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notesSlide" Target="../notesSlides/notesSlide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notesSlide" Target="../notesSlides/notesSlide3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notesSlide" Target="../notesSlides/notesSlide4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notesSlide" Target="../notesSlides/notesSlide5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James Baldwin and “Sonny’s Blues”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Introduction to English Literature 04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March 10-12, 2025</a:t>
            </a: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2021 Introduction to Englisn Literature 04 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4FAB73BC-B049-4115-A692-8D63A059BFB8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James Baldwin, who was he?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97280" y="2792186"/>
            <a:ext cx="10058400" cy="30769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African American novelist, one of the most insightful, honest American authors of the second half of the twentieth century.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exposing the racial injustice at the heart of American society in a prose style that is consistently direct, eloquent and forceful.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 an important role in the Civil Rights Movement of the 1950s and 1960s.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3627638-84FC-412B-8E32-9F4E9356B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337D5F-3E31-4496-8DA2-C05A1249B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2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Family Background and Personal Life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Born on 2 August 1924 in Harlem.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 Baldwin never knew his biological father.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at the age of 12, he published his first story.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met the novelist Richard Wright, who read the manuscript of Baldwin's novel and offered him valuable encouragement.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During his time in upstate New York, Baldwin was interrogated by the FBI in connection with an army deserter.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In 1948, he move to Paris, where he remained for most of the next decade.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He died of cancer on 1 December 1987 in St Paul de </a:t>
            </a:r>
            <a:r>
              <a:rPr lang="en-US" altLang="ko-KR" dirty="0" err="1"/>
              <a:t>Vence</a:t>
            </a:r>
            <a:r>
              <a:rPr lang="en-US" altLang="ko-KR" dirty="0"/>
              <a:t>, France.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F1B4BC7-6D85-438B-98D8-8E904237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9CAA63A-AD62-4A80-80CC-E0FC2CFFD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5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“Autobiographical Notes” in  essay collection </a:t>
            </a:r>
            <a:r>
              <a:rPr lang="en-US" altLang="ko-KR" i="1" dirty="0"/>
              <a:t>Notes of a Native Son</a:t>
            </a:r>
            <a:endParaRPr lang="ko-KR" altLang="en-US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97280" y="2514600"/>
            <a:ext cx="10058400" cy="335449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In essence, Baldwin argued, a person must strive for self-understanding, with an unflinching eye for the truth, before he or she can become a vital member of society.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Baldwin's artistic mission: 'I want to be an honest man and a good writer.‘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In 1957, as the Civil Rights Movement increasingly dominated the news, Baldwin moved back to the United States, intent on playing a more direct role in the mounting struggle against segregation and discrimination. 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2DA7EC4-7AEC-44AD-B6EF-8ED731C39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D60AAEF-8339-4FDD-B12A-7E0EEF74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4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6D8F42-5153-4654-B8C3-1AE30240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“Sonny’s</a:t>
            </a:r>
            <a:r>
              <a:rPr lang="ko-KR" altLang="en-US" dirty="0"/>
              <a:t> </a:t>
            </a:r>
            <a:r>
              <a:rPr lang="en-US" altLang="ko-KR" dirty="0"/>
              <a:t>Blues”: Plot Summary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3799A7-4631-4D9F-8C6A-FF022120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An algebra teacher the elder brother vs a drug addicted would-be jazz musician Sonny.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The conflict between the mentor and the mentee over the latter’s hope of becoming a jazz-musician.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Their uncle’s tragic death by a car accident, itself an expression of racial discrimination.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Hopeless lives of Black people in Harlem in 1930-40.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Drug and Jazz Music as Hideouts.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The death of the narrator’s daughter Grace.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Reconciliation in the Nightclub where Sonny plays.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The mentor-mentee relationship morally reversed.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39A49E-470C-46E2-98CA-23E3E0A9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Introduction to Englisn Literature 04 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092B0DE-1C06-4AB5-BACE-3B700E2A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851346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추억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358</ep:Words>
  <ep:PresentationFormat>와이드스크린</ep:PresentationFormat>
  <ep:Paragraphs>38</ep:Paragraphs>
  <ep:Slides>5</ep:Slides>
  <ep:Notes>5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추억</vt:lpstr>
      <vt:lpstr>James Baldwin and “Sonny’s Blues”</vt:lpstr>
      <vt:lpstr>James Baldwin, who was he?</vt:lpstr>
      <vt:lpstr>Family Background and Personal Life</vt:lpstr>
      <vt:lpstr>“Autobiographical Notes” in  essay collection Notes of a Native Son</vt:lpstr>
      <vt:lpstr>“Sonny’s Blues”: Plot Summary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2020-03-22T15:36:33.000</dcterms:created>
  <dc:creator>SungEunai</dc:creator>
  <cp:lastModifiedBy>u</cp:lastModifiedBy>
  <dcterms:modified xsi:type="dcterms:W3CDTF">2025-03-09T14:36:15.930</dcterms:modified>
  <cp:revision>44</cp:revision>
  <dc:title>James Baldwin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